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212" r:id="rId1"/>
  </p:sldMasterIdLst>
  <p:handoutMasterIdLst>
    <p:handoutMasterId r:id="rId3"/>
  </p:handoutMasterIdLst>
  <p:sldIdLst>
    <p:sldId id="256" r:id="rId2"/>
  </p:sldIdLst>
  <p:sldSz cx="43891200" cy="32918400"/>
  <p:notesSz cx="7010400" cy="9271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Quattrocento" panose="02020502030000000404" pitchFamily="18" charset="0"/>
      <p:regular r:id="rId8"/>
      <p:bold r:id="rId9"/>
    </p:embeddedFont>
    <p:embeddedFont>
      <p:font typeface="Quattrocento Sans" panose="020B0502050000020003" pitchFamily="34" charset="0"/>
      <p:regular r:id="rId10"/>
    </p:embeddedFont>
  </p:embeddedFontLst>
  <p:custDataLst>
    <p:tags r:id="rId11"/>
  </p:custDataLst>
  <p:defaultTextStyle>
    <a:defPPr>
      <a:defRPr lang="en-US"/>
    </a:defPPr>
    <a:lvl1pPr marL="0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1pPr>
    <a:lvl2pPr marL="1878198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2pPr>
    <a:lvl3pPr marL="3756396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3pPr>
    <a:lvl4pPr marL="5634594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4pPr>
    <a:lvl5pPr marL="7512797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5pPr>
    <a:lvl6pPr marL="9390995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6pPr>
    <a:lvl7pPr marL="11269197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7pPr>
    <a:lvl8pPr marL="13147394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8pPr>
    <a:lvl9pPr marL="15025593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Delre" initials="JD" lastIdx="0" clrIdx="0">
    <p:extLst>
      <p:ext uri="{19B8F6BF-5375-455C-9EA6-DF929625EA0E}">
        <p15:presenceInfo xmlns:p15="http://schemas.microsoft.com/office/powerpoint/2012/main" userId="Justin Delr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6D"/>
    <a:srgbClr val="0F8EC2"/>
    <a:srgbClr val="2380F7"/>
    <a:srgbClr val="2274DC"/>
    <a:srgbClr val="1D5EB1"/>
    <a:srgbClr val="133B6E"/>
    <a:srgbClr val="13A1D9"/>
    <a:srgbClr val="08A1D9"/>
    <a:srgbClr val="434342"/>
    <a:srgbClr val="6133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875" autoAdjust="0"/>
    <p:restoredTop sz="94710" autoAdjust="0"/>
  </p:normalViewPr>
  <p:slideViewPr>
    <p:cSldViewPr>
      <p:cViewPr>
        <p:scale>
          <a:sx n="69" d="100"/>
          <a:sy n="69" d="100"/>
        </p:scale>
        <p:origin x="-10040" y="-4064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handoutMaster" Target="handoutMasters/handoutMaster1.xml"/><Relationship Id="rId7" Type="http://schemas.openxmlformats.org/officeDocument/2006/relationships/font" Target="fonts/font4.fntdata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gs" Target="tags/tag1.xml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302F586B-0015-43FB-918D-31E1A09780E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41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05841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5F29C2D4-4424-41A2-A90C-29D31B733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13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83119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3177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12" y="4221482"/>
            <a:ext cx="47404018" cy="89877900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7" y="4221482"/>
            <a:ext cx="141480542" cy="89877900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9622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0484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37"/>
            <a:ext cx="37307521" cy="6537960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16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4"/>
            <a:ext cx="37307521" cy="720089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1pPr>
            <a:lvl2pPr marL="1878667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2pPr>
            <a:lvl3pPr marL="375733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3pPr>
            <a:lvl4pPr marL="5636001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4pPr>
            <a:lvl5pPr marL="7514669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5pPr>
            <a:lvl6pPr marL="9393336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6pPr>
            <a:lvl7pPr marL="11272007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7pPr>
            <a:lvl8pPr marL="13150673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8pPr>
            <a:lvl9pPr marL="15029342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6223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24582121"/>
            <a:ext cx="94442279" cy="69517264"/>
          </a:xfrm>
        </p:spPr>
        <p:txBody>
          <a:bodyPr/>
          <a:lstStyle>
            <a:defPPr>
              <a:defRPr kern="1200" smtId="4294967295"/>
            </a:defPPr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24582121"/>
            <a:ext cx="94442279" cy="69517264"/>
          </a:xfrm>
        </p:spPr>
        <p:txBody>
          <a:bodyPr/>
          <a:lstStyle>
            <a:defPPr>
              <a:defRPr kern="1200" smtId="4294967295"/>
            </a:defPPr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7702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79" cy="5486400"/>
          </a:xfrm>
        </p:spPr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3"/>
            <a:ext cx="19392902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9900" b="1"/>
            </a:lvl1pPr>
            <a:lvl2pPr marL="1878667" indent="0">
              <a:buNone/>
              <a:defRPr sz="8200" b="1"/>
            </a:lvl2pPr>
            <a:lvl3pPr marL="3757334" indent="0">
              <a:buNone/>
              <a:defRPr sz="7400" b="1"/>
            </a:lvl3pPr>
            <a:lvl4pPr marL="5636001" indent="0">
              <a:buNone/>
              <a:defRPr sz="6600" b="1"/>
            </a:lvl4pPr>
            <a:lvl5pPr marL="7514669" indent="0">
              <a:buNone/>
              <a:defRPr sz="6600" b="1"/>
            </a:lvl5pPr>
            <a:lvl6pPr marL="9393336" indent="0">
              <a:buNone/>
              <a:defRPr sz="6600" b="1"/>
            </a:lvl6pPr>
            <a:lvl7pPr marL="11272007" indent="0">
              <a:buNone/>
              <a:defRPr sz="6600" b="1"/>
            </a:lvl7pPr>
            <a:lvl8pPr marL="13150673" indent="0">
              <a:buNone/>
              <a:defRPr sz="6600" b="1"/>
            </a:lvl8pPr>
            <a:lvl9pPr marL="15029342" indent="0">
              <a:buNone/>
              <a:defRPr sz="6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3"/>
          </a:xfrm>
        </p:spPr>
        <p:txBody>
          <a:bodyPr/>
          <a:lstStyle>
            <a:defPPr>
              <a:defRPr kern="1200" smtId="4294967295"/>
            </a:defPPr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1" y="7368543"/>
            <a:ext cx="19400520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9900" b="1"/>
            </a:lvl1pPr>
            <a:lvl2pPr marL="1878667" indent="0">
              <a:buNone/>
              <a:defRPr sz="8200" b="1"/>
            </a:lvl2pPr>
            <a:lvl3pPr marL="3757334" indent="0">
              <a:buNone/>
              <a:defRPr sz="7400" b="1"/>
            </a:lvl3pPr>
            <a:lvl4pPr marL="5636001" indent="0">
              <a:buNone/>
              <a:defRPr sz="6600" b="1"/>
            </a:lvl4pPr>
            <a:lvl5pPr marL="7514669" indent="0">
              <a:buNone/>
              <a:defRPr sz="6600" b="1"/>
            </a:lvl5pPr>
            <a:lvl6pPr marL="9393336" indent="0">
              <a:buNone/>
              <a:defRPr sz="6600" b="1"/>
            </a:lvl6pPr>
            <a:lvl7pPr marL="11272007" indent="0">
              <a:buNone/>
              <a:defRPr sz="6600" b="1"/>
            </a:lvl7pPr>
            <a:lvl8pPr marL="13150673" indent="0">
              <a:buNone/>
              <a:defRPr sz="6600" b="1"/>
            </a:lvl8pPr>
            <a:lvl9pPr marL="15029342" indent="0">
              <a:buNone/>
              <a:defRPr sz="6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1" y="10439400"/>
            <a:ext cx="19400520" cy="18966183"/>
          </a:xfrm>
        </p:spPr>
        <p:txBody>
          <a:bodyPr/>
          <a:lstStyle>
            <a:defPPr>
              <a:defRPr kern="1200" smtId="4294967295"/>
            </a:defPPr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9/25/19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2743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841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9/25/19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6181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7" y="1310640"/>
            <a:ext cx="14439902" cy="5577840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8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39" y="1310641"/>
            <a:ext cx="24536400" cy="28094942"/>
          </a:xfrm>
        </p:spPr>
        <p:txBody>
          <a:bodyPr/>
          <a:lstStyle>
            <a:defPPr>
              <a:defRPr kern="1200" smtId="4294967295"/>
            </a:defPPr>
            <a:lvl1pPr>
              <a:defRPr sz="13200"/>
            </a:lvl1pPr>
            <a:lvl2pPr>
              <a:defRPr sz="11500"/>
            </a:lvl2pPr>
            <a:lvl3pPr>
              <a:defRPr sz="99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7" y="6888481"/>
            <a:ext cx="14439902" cy="22517103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5800"/>
            </a:lvl1pPr>
            <a:lvl2pPr marL="1878667" indent="0">
              <a:buNone/>
              <a:defRPr sz="4900"/>
            </a:lvl2pPr>
            <a:lvl3pPr marL="3757334" indent="0">
              <a:buNone/>
              <a:defRPr sz="4100"/>
            </a:lvl3pPr>
            <a:lvl4pPr marL="5636001" indent="0">
              <a:buNone/>
              <a:defRPr sz="3700"/>
            </a:lvl4pPr>
            <a:lvl5pPr marL="7514669" indent="0">
              <a:buNone/>
              <a:defRPr sz="3700"/>
            </a:lvl5pPr>
            <a:lvl6pPr marL="9393336" indent="0">
              <a:buNone/>
              <a:defRPr sz="3700"/>
            </a:lvl6pPr>
            <a:lvl7pPr marL="11272007" indent="0">
              <a:buNone/>
              <a:defRPr sz="3700"/>
            </a:lvl7pPr>
            <a:lvl8pPr marL="13150673" indent="0">
              <a:buNone/>
              <a:defRPr sz="3700"/>
            </a:lvl8pPr>
            <a:lvl9pPr marL="15029342" indent="0">
              <a:buNone/>
              <a:defRPr sz="3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3981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1" cy="2720343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8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1" cy="19751039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3200"/>
            </a:lvl1pPr>
            <a:lvl2pPr marL="1878667" indent="0">
              <a:buNone/>
              <a:defRPr sz="11500"/>
            </a:lvl2pPr>
            <a:lvl3pPr marL="3757334" indent="0">
              <a:buNone/>
              <a:defRPr sz="9900"/>
            </a:lvl3pPr>
            <a:lvl4pPr marL="5636001" indent="0">
              <a:buNone/>
              <a:defRPr sz="8200"/>
            </a:lvl4pPr>
            <a:lvl5pPr marL="7514669" indent="0">
              <a:buNone/>
              <a:defRPr sz="8200"/>
            </a:lvl5pPr>
            <a:lvl6pPr marL="9393336" indent="0">
              <a:buNone/>
              <a:defRPr sz="8200"/>
            </a:lvl6pPr>
            <a:lvl7pPr marL="11272007" indent="0">
              <a:buNone/>
              <a:defRPr sz="8200"/>
            </a:lvl7pPr>
            <a:lvl8pPr marL="13150673" indent="0">
              <a:buNone/>
              <a:defRPr sz="8200"/>
            </a:lvl8pPr>
            <a:lvl9pPr marL="15029342" indent="0">
              <a:buNone/>
              <a:defRPr sz="8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3"/>
            <a:ext cx="26334721" cy="386333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5800"/>
            </a:lvl1pPr>
            <a:lvl2pPr marL="1878667" indent="0">
              <a:buNone/>
              <a:defRPr sz="4900"/>
            </a:lvl2pPr>
            <a:lvl3pPr marL="3757334" indent="0">
              <a:buNone/>
              <a:defRPr sz="4100"/>
            </a:lvl3pPr>
            <a:lvl4pPr marL="5636001" indent="0">
              <a:buNone/>
              <a:defRPr sz="3700"/>
            </a:lvl4pPr>
            <a:lvl5pPr marL="7514669" indent="0">
              <a:buNone/>
              <a:defRPr sz="3700"/>
            </a:lvl5pPr>
            <a:lvl6pPr marL="9393336" indent="0">
              <a:buNone/>
              <a:defRPr sz="3700"/>
            </a:lvl6pPr>
            <a:lvl7pPr marL="11272007" indent="0">
              <a:buNone/>
              <a:defRPr sz="3700"/>
            </a:lvl7pPr>
            <a:lvl8pPr marL="13150673" indent="0">
              <a:buNone/>
              <a:defRPr sz="3700"/>
            </a:lvl8pPr>
            <a:lvl9pPr marL="15029342" indent="0">
              <a:buNone/>
              <a:defRPr sz="3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8135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79" cy="5486400"/>
          </a:xfrm>
          <a:prstGeom prst="rect">
            <a:avLst/>
          </a:prstGeom>
        </p:spPr>
        <p:txBody>
          <a:bodyPr vert="horz" lIns="375729" tIns="187871" rIns="375729" bIns="187871" rtlCol="0" anchor="ctr">
            <a:normAutofit/>
          </a:bodyPr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2"/>
            <a:ext cx="39502079" cy="21724623"/>
          </a:xfrm>
          <a:prstGeom prst="rect">
            <a:avLst/>
          </a:prstGeom>
        </p:spPr>
        <p:txBody>
          <a:bodyPr vert="horz" lIns="375729" tIns="187871" rIns="375729" bIns="187871" rtlCol="0">
            <a:normAutofit/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97"/>
            <a:ext cx="10241280" cy="1752600"/>
          </a:xfrm>
          <a:prstGeom prst="rect">
            <a:avLst/>
          </a:prstGeom>
        </p:spPr>
        <p:txBody>
          <a:bodyPr vert="horz" lIns="375729" tIns="187871" rIns="375729" bIns="187871" rtlCol="0" anchor="ctr"/>
          <a:lstStyle>
            <a:defPPr>
              <a:defRPr kern="1200" smtId="4294967295"/>
            </a:defPPr>
            <a:lvl1pPr algn="l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EE5B7-680E-44FF-962F-3113FAB5030E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1" y="30510497"/>
            <a:ext cx="13898880" cy="1752600"/>
          </a:xfrm>
          <a:prstGeom prst="rect">
            <a:avLst/>
          </a:prstGeom>
        </p:spPr>
        <p:txBody>
          <a:bodyPr vert="horz" lIns="375729" tIns="187871" rIns="375729" bIns="187871" rtlCol="0" anchor="ctr"/>
          <a:lstStyle>
            <a:defPPr>
              <a:defRPr kern="1200" smtId="4294967295"/>
            </a:defPPr>
            <a:lvl1pPr algn="ct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1" y="30510497"/>
            <a:ext cx="10241280" cy="1752600"/>
          </a:xfrm>
          <a:prstGeom prst="rect">
            <a:avLst/>
          </a:prstGeom>
        </p:spPr>
        <p:txBody>
          <a:bodyPr vert="horz" lIns="375729" tIns="187871" rIns="375729" bIns="187871" rtlCol="0" anchor="ctr"/>
          <a:lstStyle>
            <a:defPPr>
              <a:defRPr kern="1200" smtId="4294967295"/>
            </a:defPPr>
            <a:lvl1pPr algn="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11506200" y="16459200"/>
            <a:ext cx="14274800" cy="436880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41122600" y="16459200"/>
            <a:ext cx="14274800" cy="436880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6959600" y="33426400"/>
            <a:ext cx="29972000" cy="1549400"/>
          </a:xfrm>
          <a:prstGeom prst="rect">
            <a:avLst/>
          </a:prstGeom>
        </p:spPr>
      </p:pic>
      <p:sp>
        <p:nvSpPr>
          <p:cNvPr id="10" name="New shape"/>
          <p:cNvSpPr/>
          <p:nvPr/>
        </p:nvSpPr>
        <p:spPr>
          <a:xfrm>
            <a:off x="6959600" y="33997900"/>
            <a:ext cx="219456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880">
                <a:solidFill>
                  <a:srgbClr val="808080"/>
                </a:solidFill>
              </a:rPr>
              <a:t>Template ID: concludingcider  Size: 48x36</a:t>
            </a:r>
          </a:p>
        </p:txBody>
      </p:sp>
    </p:spTree>
    <p:extLst>
      <p:ext uri="{BB962C8B-B14F-4D97-AF65-F5344CB8AC3E}">
        <p14:creationId xmlns:p14="http://schemas.microsoft.com/office/powerpoint/2010/main" val="422247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</p:sldLayoutIdLst>
  <p:transition/>
  <p:txStyles>
    <p:titleStyle>
      <a:defPPr>
        <a:defRPr kern="1200" smtId="4294967295"/>
      </a:defPPr>
      <a:lvl1pPr algn="ctr" defTabSz="3757334" rtl="0" eaLnBrk="1" latinLnBrk="0" hangingPunct="1">
        <a:spcBef>
          <a:spcPct val="0"/>
        </a:spcBef>
        <a:buNone/>
        <a:defRPr sz="18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defPPr>
        <a:defRPr kern="1200" smtId="4294967295"/>
      </a:defPPr>
      <a:lvl1pPr marL="1409002" indent="-1409002" algn="l" defTabSz="3757334" rtl="0" eaLnBrk="1" latinLnBrk="0" hangingPunct="1">
        <a:spcBef>
          <a:spcPct val="20000"/>
        </a:spcBef>
        <a:buFont typeface="Arial" pitchFamily="34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1pPr>
      <a:lvl2pPr marL="3052839" indent="-1174172" algn="l" defTabSz="3757334" rtl="0" eaLnBrk="1" latinLnBrk="0" hangingPunct="1">
        <a:spcBef>
          <a:spcPct val="20000"/>
        </a:spcBef>
        <a:buFont typeface="Arial" pitchFamily="34" charset="0"/>
        <a:buChar char="–"/>
        <a:defRPr sz="11500" kern="1200">
          <a:solidFill>
            <a:schemeClr val="tx1"/>
          </a:solidFill>
          <a:latin typeface="+mn-lt"/>
          <a:ea typeface="+mn-ea"/>
          <a:cs typeface="+mn-cs"/>
        </a:defRPr>
      </a:lvl2pPr>
      <a:lvl3pPr marL="4696668" indent="-939334" algn="l" defTabSz="3757334" rtl="0" eaLnBrk="1" latinLnBrk="0" hangingPunct="1">
        <a:spcBef>
          <a:spcPct val="20000"/>
        </a:spcBef>
        <a:buFont typeface="Arial" pitchFamily="34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6575335" indent="-939334" algn="l" defTabSz="3757334" rtl="0" eaLnBrk="1" latinLnBrk="0" hangingPunct="1">
        <a:spcBef>
          <a:spcPct val="20000"/>
        </a:spcBef>
        <a:buFont typeface="Arial" pitchFamily="34" charset="0"/>
        <a:buChar char="–"/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454002" indent="-939334" algn="l" defTabSz="3757334" rtl="0" eaLnBrk="1" latinLnBrk="0" hangingPunct="1">
        <a:spcBef>
          <a:spcPct val="20000"/>
        </a:spcBef>
        <a:buFont typeface="Arial" pitchFamily="34" charset="0"/>
        <a:buChar char="»"/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332673" indent="-939334" algn="l" defTabSz="375733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11341" indent="-939334" algn="l" defTabSz="375733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090008" indent="-939334" algn="l" defTabSz="375733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5968675" indent="-939334" algn="l" defTabSz="375733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878667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2pPr>
      <a:lvl3pPr marL="3757334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5636001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4pPr>
      <a:lvl5pPr marL="7514669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5pPr>
      <a:lvl6pPr marL="9393336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6pPr>
      <a:lvl7pPr marL="11272007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7pPr>
      <a:lvl8pPr marL="13150673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8pPr>
      <a:lvl9pPr marL="15029342" algn="l" defTabSz="375733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jp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17" Type="http://schemas.openxmlformats.org/officeDocument/2006/relationships/image" Target="../media/image18.jpg"/><Relationship Id="rId2" Type="http://schemas.openxmlformats.org/officeDocument/2006/relationships/image" Target="../media/image3.png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 rot="5400000" flipH="1">
            <a:off x="20955000" y="9982200"/>
            <a:ext cx="1981200" cy="43891200"/>
          </a:xfrm>
          <a:prstGeom prst="rect">
            <a:avLst/>
          </a:prstGeom>
          <a:solidFill>
            <a:srgbClr val="003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 rot="5400000" flipH="1">
            <a:off x="21945600" y="8610601"/>
            <a:ext cx="0" cy="43891200"/>
          </a:xfrm>
          <a:prstGeom prst="line">
            <a:avLst/>
          </a:prstGeom>
          <a:ln w="254000">
            <a:solidFill>
              <a:srgbClr val="0F8E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D1E8EEA0-ED67-4B13-A826-1A8457285CCB}"/>
              </a:ext>
            </a:extLst>
          </p:cNvPr>
          <p:cNvSpPr txBox="1"/>
          <p:nvPr/>
        </p:nvSpPr>
        <p:spPr>
          <a:xfrm>
            <a:off x="800502" y="1236945"/>
            <a:ext cx="37108598" cy="2937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 smtId="4294967295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761086">
              <a:spcBef>
                <a:spcPct val="20000"/>
              </a:spcBef>
              <a:defRPr/>
            </a:pPr>
            <a:r>
              <a:rPr lang="en-US" sz="8600" b="1" dirty="0">
                <a:solidFill>
                  <a:srgbClr val="434342"/>
                </a:solidFill>
                <a:latin typeface="Quattrocento" panose="02020802030000000404" pitchFamily="18" charset="0"/>
              </a:rPr>
              <a:t>Tradeoffs between Developmental Rate and Swimming Performance in Wood Frog (</a:t>
            </a:r>
            <a:r>
              <a:rPr lang="en-US" sz="8600" b="1" i="1" dirty="0">
                <a:solidFill>
                  <a:srgbClr val="434342"/>
                </a:solidFill>
                <a:latin typeface="Quattrocento" panose="02020802030000000404" pitchFamily="18" charset="0"/>
              </a:rPr>
              <a:t>Rana sylvatica</a:t>
            </a:r>
            <a:r>
              <a:rPr lang="en-US" sz="8600" b="1" dirty="0">
                <a:solidFill>
                  <a:srgbClr val="434342"/>
                </a:solidFill>
                <a:latin typeface="Quattrocento" panose="02020802030000000404" pitchFamily="18" charset="0"/>
              </a:rPr>
              <a:t>) Larvae</a:t>
            </a:r>
          </a:p>
        </p:txBody>
      </p:sp>
      <p:sp>
        <p:nvSpPr>
          <p:cNvPr id="55" name="Text Placeholder 5">
            <a:extLst>
              <a:ext uri="{FF2B5EF4-FFF2-40B4-BE49-F238E27FC236}">
                <a16:creationId xmlns:a16="http://schemas.microsoft.com/office/drawing/2014/main" id="{17285E29-F4EF-4B9F-90C7-5108CA16C10F}"/>
              </a:ext>
            </a:extLst>
          </p:cNvPr>
          <p:cNvSpPr txBox="1"/>
          <p:nvPr/>
        </p:nvSpPr>
        <p:spPr>
          <a:xfrm>
            <a:off x="800501" y="4200096"/>
            <a:ext cx="35128203" cy="189590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kern="1200" smtId="4294967295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5600" dirty="0" err="1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Kaija</a:t>
            </a:r>
            <a:r>
              <a:rPr lang="en-US" sz="56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Gahm</a:t>
            </a:r>
            <a:r>
              <a:rPr lang="en-US" sz="56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1</a:t>
            </a:r>
            <a:r>
              <a:rPr lang="en-US" sz="56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, </a:t>
            </a:r>
            <a:r>
              <a:rPr lang="en-US" sz="5600" dirty="0" err="1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Andis</a:t>
            </a:r>
            <a:r>
              <a:rPr lang="en-US" sz="56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Arietta</a:t>
            </a:r>
            <a:r>
              <a:rPr lang="en-US" sz="56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2</a:t>
            </a:r>
            <a:r>
              <a:rPr lang="en-US" sz="56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, &amp; David Skelly</a:t>
            </a:r>
            <a:r>
              <a:rPr lang="en-US" sz="56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2</a:t>
            </a:r>
            <a:endParaRPr lang="en-US" sz="5600" dirty="0">
              <a:solidFill>
                <a:srgbClr val="43434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56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1</a:t>
            </a:r>
            <a:r>
              <a:rPr lang="en-US" sz="56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Department of Ecology &amp; Evolutionary Biology, </a:t>
            </a:r>
            <a:r>
              <a:rPr lang="en-US" sz="56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2</a:t>
            </a:r>
            <a:r>
              <a:rPr lang="en-US" sz="5600" dirty="0">
                <a:solidFill>
                  <a:srgbClr val="43434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School of Forestry &amp; Environmental Sciences</a:t>
            </a:r>
            <a:endParaRPr lang="en-US" sz="5600" baseline="30000" dirty="0">
              <a:solidFill>
                <a:srgbClr val="434342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0ABBC78D-0CDC-4D4E-A8CD-23A5559A6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99" y="8002304"/>
            <a:ext cx="9957825" cy="4931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342900" indent="-342900" algn="just">
              <a:lnSpc>
                <a:spcPct val="110000"/>
              </a:lnSpc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The wood frog (</a:t>
            </a:r>
            <a:r>
              <a:rPr lang="en-US" sz="2400" i="1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Rana sylvatica</a:t>
            </a: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) is widely distributed across the northern U.S. and Canada. It breeds in </a:t>
            </a:r>
            <a:r>
              <a:rPr lang="en-US" sz="2400" b="1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ephemeral wetlands</a:t>
            </a: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, which dry up in the summer. </a:t>
            </a:r>
          </a:p>
          <a:p>
            <a:pPr marL="342900" indent="-342900" algn="just">
              <a:lnSpc>
                <a:spcPct val="110000"/>
              </a:lnSpc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Wood frogs start breeding as soon as pond ice melts in the spring. Their </a:t>
            </a:r>
            <a:r>
              <a:rPr lang="en-US" sz="2400" b="1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aquatic larvae </a:t>
            </a: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(tadpoles) must develop rapidly enough to transform into </a:t>
            </a:r>
            <a:r>
              <a:rPr lang="en-US" sz="2400" b="1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terrestrial adults </a:t>
            </a: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before their ponds dry up in the summer.</a:t>
            </a:r>
          </a:p>
          <a:p>
            <a:pPr marL="342900" indent="-342900" algn="just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b="1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Climate change </a:t>
            </a: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is putting pressure on wood frog development:</a:t>
            </a:r>
          </a:p>
          <a:p>
            <a:pPr marL="2221098" lvl="1" indent="-342900" algn="just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Delayed spring ice melt means that breeding starts later.</a:t>
            </a:r>
          </a:p>
          <a:p>
            <a:pPr marL="2221098" lvl="1" indent="-342900" algn="just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Increased summer temperatures speed pond drying.</a:t>
            </a:r>
          </a:p>
          <a:p>
            <a:pPr marL="2221098" lvl="1" indent="-342900" algn="just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As a result, tadpoles are under pressure to </a:t>
            </a:r>
            <a:r>
              <a:rPr lang="en-US" sz="2400" b="1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develop more rapidly.</a:t>
            </a:r>
            <a:endParaRPr lang="en-US" sz="2400" dirty="0">
              <a:solidFill>
                <a:srgbClr val="00306D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7E80D786-D74D-4324-9F95-59B544BBB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00" y="6781800"/>
            <a:ext cx="9957825" cy="914400"/>
          </a:xfrm>
          <a:prstGeom prst="rect">
            <a:avLst/>
          </a:prstGeom>
          <a:solidFill>
            <a:srgbClr val="0F8EC2"/>
          </a:solidFill>
          <a:ln w="12700">
            <a:noFill/>
            <a:miter lim="800000"/>
          </a:ln>
          <a:effectLst/>
        </p:spPr>
        <p:txBody>
          <a:bodyPr wrap="none" lIns="137126" tIns="0" rIns="137126" bIns="0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>
                <a:solidFill>
                  <a:srgbClr val="FFFFFF"/>
                </a:solidFill>
                <a:latin typeface="Quattrocento" panose="02020802030000000404" pitchFamily="18" charset="0"/>
              </a:rPr>
              <a:t>Introduction</a:t>
            </a: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C0234601-D933-4311-BDF5-42800658B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2873" y="6775186"/>
            <a:ext cx="9957825" cy="914400"/>
          </a:xfrm>
          <a:prstGeom prst="rect">
            <a:avLst/>
          </a:prstGeom>
          <a:solidFill>
            <a:srgbClr val="0F8EC2"/>
          </a:solidFill>
          <a:ln w="12700">
            <a:noFill/>
            <a:miter lim="800000"/>
          </a:ln>
          <a:effectLst/>
        </p:spPr>
        <p:txBody>
          <a:bodyPr wrap="none" lIns="137126" tIns="0" rIns="137126" bIns="0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rgbClr val="FFFFFF"/>
                </a:solidFill>
                <a:latin typeface="Quattrocento" panose="02020802030000000404" pitchFamily="18" charset="0"/>
              </a:rPr>
              <a:t>Preliminary Results</a:t>
            </a: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EC622DF4-7348-4920-BF98-0DAAEC5CE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8833" y="6775186"/>
            <a:ext cx="20765708" cy="914400"/>
          </a:xfrm>
          <a:prstGeom prst="rect">
            <a:avLst/>
          </a:prstGeom>
          <a:solidFill>
            <a:srgbClr val="00306D"/>
          </a:solidFill>
          <a:ln w="12700">
            <a:noFill/>
            <a:miter lim="800000"/>
          </a:ln>
          <a:effectLst/>
        </p:spPr>
        <p:txBody>
          <a:bodyPr wrap="none" lIns="137126" tIns="0" rIns="137126" bIns="0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rgbClr val="FFFFFF"/>
                </a:solidFill>
                <a:latin typeface="Quattrocento" panose="02020802030000000404" pitchFamily="18" charset="0"/>
              </a:rPr>
              <a:t>Methodology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299F74-A7A2-4C5B-AAF3-D8CD94AEEADF}"/>
              </a:ext>
            </a:extLst>
          </p:cNvPr>
          <p:cNvSpPr/>
          <p:nvPr/>
        </p:nvSpPr>
        <p:spPr>
          <a:xfrm rot="5400000" flipH="1">
            <a:off x="21602700" y="-21602700"/>
            <a:ext cx="685799" cy="43891200"/>
          </a:xfrm>
          <a:prstGeom prst="rect">
            <a:avLst/>
          </a:prstGeom>
          <a:solidFill>
            <a:srgbClr val="003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57F511-216D-D748-970D-318DF1DA2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5556"/>
          <a:stretch/>
        </p:blipFill>
        <p:spPr>
          <a:xfrm>
            <a:off x="37909099" y="4174385"/>
            <a:ext cx="4381901" cy="2190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314FD5-0A62-514B-8A5D-E42CEC903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00" y="1578120"/>
            <a:ext cx="4381901" cy="2986996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70ED462F-4A91-0949-A7EC-0EE1BE8F6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3986" y="26136600"/>
            <a:ext cx="9957825" cy="216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References:</a:t>
            </a:r>
          </a:p>
          <a:p>
            <a:pPr indent="-457200" algn="just">
              <a:lnSpc>
                <a:spcPct val="110000"/>
              </a:lnSpc>
              <a:spcAft>
                <a:spcPts val="600"/>
              </a:spcAft>
            </a:pPr>
            <a:r>
              <a:rPr lang="en-US" sz="1800" b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Arendt</a:t>
            </a:r>
            <a:r>
              <a:rPr lang="en-US" sz="18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, J.D. 2003. Reduced burst speed is a cost of rapid growth in anuran tadpoles: Problems of        autocorrelation and inferences about growth rates. </a:t>
            </a:r>
            <a:r>
              <a:rPr lang="en-US" sz="1800" i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Functional Ecology</a:t>
            </a:r>
            <a:r>
              <a:rPr lang="en-US" sz="18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17 (3): 328-34.</a:t>
            </a:r>
          </a:p>
          <a:p>
            <a:pPr indent="-457200" algn="just">
              <a:lnSpc>
                <a:spcPct val="110000"/>
              </a:lnSpc>
            </a:pPr>
            <a:r>
              <a:rPr lang="en-US" sz="1800" b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Arnott</a:t>
            </a:r>
            <a:r>
              <a:rPr lang="en-US" sz="18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, S. A., S. Chiba, and D.O. Conover. 2006. Evolution of intrinsic growth rate: Metabolic costs drive trade-offs between growth and swimming performance in </a:t>
            </a:r>
            <a:r>
              <a:rPr lang="en-US" sz="1800" i="1" dirty="0" err="1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Menidia</a:t>
            </a:r>
            <a:r>
              <a:rPr lang="en-US" sz="1800" i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menidia</a:t>
            </a:r>
            <a:r>
              <a:rPr lang="en-US" sz="18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. </a:t>
            </a:r>
            <a:r>
              <a:rPr lang="en-US" sz="1800" i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Evolution</a:t>
            </a:r>
            <a:r>
              <a:rPr lang="en-US" sz="18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60 (6): 1269-78.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4664B7-EFB4-C14B-A827-B5BCF6E06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72690" y="28416229"/>
            <a:ext cx="6454717" cy="1606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/>
            <a:r>
              <a:rPr lang="en-US" sz="2400" b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Funding:</a:t>
            </a:r>
          </a:p>
          <a:p>
            <a:pPr algn="just"/>
            <a:r>
              <a:rPr lang="en-US" sz="24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    Yale College Dean’s Research Fellowship</a:t>
            </a:r>
          </a:p>
          <a:p>
            <a:pPr algn="just"/>
            <a:r>
              <a:rPr lang="en-US" sz="24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    Kohlberg-Donohoe Research Fellowship</a:t>
            </a:r>
          </a:p>
          <a:p>
            <a:pPr algn="just"/>
            <a:r>
              <a:rPr lang="en-US" sz="24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    Pierson College Richter Summer Fellowship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82D8CCA-D408-FF43-9A18-7F7D8C31FF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479"/>
          <a:stretch/>
        </p:blipFill>
        <p:spPr>
          <a:xfrm>
            <a:off x="33307165" y="8101922"/>
            <a:ext cx="9684646" cy="597351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1AE858F-8FBD-1C44-BA8C-444A7C84379D}"/>
              </a:ext>
            </a:extLst>
          </p:cNvPr>
          <p:cNvGrpSpPr/>
          <p:nvPr/>
        </p:nvGrpSpPr>
        <p:grpSpPr>
          <a:xfrm>
            <a:off x="22456004" y="14992797"/>
            <a:ext cx="9887627" cy="7467597"/>
            <a:chOff x="696408" y="18392998"/>
            <a:chExt cx="9887627" cy="746759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94BF70B-ABEA-CA44-B575-BB3EB3FBA2C3}"/>
                </a:ext>
              </a:extLst>
            </p:cNvPr>
            <p:cNvSpPr/>
            <p:nvPr/>
          </p:nvSpPr>
          <p:spPr>
            <a:xfrm>
              <a:off x="696408" y="18392998"/>
              <a:ext cx="9887627" cy="7467597"/>
            </a:xfrm>
            <a:prstGeom prst="rect">
              <a:avLst/>
            </a:prstGeom>
            <a:solidFill>
              <a:srgbClr val="003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335CAD50-B2BE-DC43-8344-6D2EB2A27D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7125"/>
            <a:stretch/>
          </p:blipFill>
          <p:spPr>
            <a:xfrm>
              <a:off x="940906" y="18669000"/>
              <a:ext cx="9398629" cy="5592876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788CD35-ABFD-6A4E-BA35-E9E120BD537A}"/>
              </a:ext>
            </a:extLst>
          </p:cNvPr>
          <p:cNvGrpSpPr/>
          <p:nvPr/>
        </p:nvGrpSpPr>
        <p:grpSpPr>
          <a:xfrm>
            <a:off x="22436911" y="22929410"/>
            <a:ext cx="9887627" cy="6940990"/>
            <a:chOff x="21764760" y="10962576"/>
            <a:chExt cx="9887627" cy="694099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F5C56F1-E150-3843-880B-D309A27BBB29}"/>
                </a:ext>
              </a:extLst>
            </p:cNvPr>
            <p:cNvSpPr/>
            <p:nvPr/>
          </p:nvSpPr>
          <p:spPr>
            <a:xfrm>
              <a:off x="21764760" y="10962576"/>
              <a:ext cx="9887627" cy="6940990"/>
            </a:xfrm>
            <a:prstGeom prst="rect">
              <a:avLst/>
            </a:prstGeom>
            <a:solidFill>
              <a:srgbClr val="003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3DF456-583F-A14B-A3DB-397180201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9" r="8395"/>
            <a:stretch/>
          </p:blipFill>
          <p:spPr>
            <a:xfrm>
              <a:off x="22014644" y="11312683"/>
              <a:ext cx="9407337" cy="5821566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2AE13F-79E9-3A4B-81DE-C2929C40BF09}"/>
              </a:ext>
            </a:extLst>
          </p:cNvPr>
          <p:cNvGrpSpPr/>
          <p:nvPr/>
        </p:nvGrpSpPr>
        <p:grpSpPr>
          <a:xfrm>
            <a:off x="22436912" y="8004145"/>
            <a:ext cx="9887627" cy="6507892"/>
            <a:chOff x="22436914" y="16199708"/>
            <a:chExt cx="9887627" cy="650789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760D2D9-DF91-294E-B9F6-BB3DAAA130EB}"/>
                </a:ext>
              </a:extLst>
            </p:cNvPr>
            <p:cNvSpPr/>
            <p:nvPr/>
          </p:nvSpPr>
          <p:spPr>
            <a:xfrm>
              <a:off x="22436914" y="16199708"/>
              <a:ext cx="9887627" cy="6507892"/>
            </a:xfrm>
            <a:prstGeom prst="rect">
              <a:avLst/>
            </a:prstGeom>
            <a:solidFill>
              <a:srgbClr val="003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534ECC6-B835-6747-AEEB-B7BA8F4A6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20402" b="20352"/>
            <a:stretch/>
          </p:blipFill>
          <p:spPr>
            <a:xfrm>
              <a:off x="22688532" y="16459200"/>
              <a:ext cx="9422577" cy="5139406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F4A77BE-0965-F54F-825D-7676926D65E9}"/>
              </a:ext>
            </a:extLst>
          </p:cNvPr>
          <p:cNvGrpSpPr/>
          <p:nvPr/>
        </p:nvGrpSpPr>
        <p:grpSpPr>
          <a:xfrm>
            <a:off x="11566663" y="14859000"/>
            <a:ext cx="9887627" cy="7257602"/>
            <a:chOff x="11566663" y="8077200"/>
            <a:chExt cx="9887627" cy="72576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448C96A-AF07-E740-ABD2-D311C3DEE97C}"/>
                </a:ext>
              </a:extLst>
            </p:cNvPr>
            <p:cNvGrpSpPr/>
            <p:nvPr/>
          </p:nvGrpSpPr>
          <p:grpSpPr>
            <a:xfrm>
              <a:off x="11566663" y="8077200"/>
              <a:ext cx="9887627" cy="7257602"/>
              <a:chOff x="11566663" y="8597918"/>
              <a:chExt cx="9887627" cy="725760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5179B1E-5D03-B741-A084-01925CA72149}"/>
                  </a:ext>
                </a:extLst>
              </p:cNvPr>
              <p:cNvSpPr/>
              <p:nvPr/>
            </p:nvSpPr>
            <p:spPr>
              <a:xfrm>
                <a:off x="11566663" y="8597918"/>
                <a:ext cx="9887627" cy="7257602"/>
              </a:xfrm>
              <a:prstGeom prst="rect">
                <a:avLst/>
              </a:prstGeom>
              <a:solidFill>
                <a:srgbClr val="0030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"Treatment"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E9D76D-6EFA-ED47-8416-67DC90A86D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6" t="25161" r="8670" b="1544"/>
              <a:stretch/>
            </p:blipFill>
            <p:spPr>
              <a:xfrm>
                <a:off x="11806807" y="8898612"/>
                <a:ext cx="9407337" cy="5760394"/>
              </a:xfrm>
              <a:prstGeom prst="rect">
                <a:avLst/>
              </a:prstGeom>
              <a:ln w="12700">
                <a:solidFill>
                  <a:schemeClr val="bg1"/>
                </a:solidFill>
              </a:ln>
            </p:spPr>
          </p:pic>
        </p:grpSp>
        <p:sp>
          <p:nvSpPr>
            <p:cNvPr id="54" name="TextBox 19">
              <a:extLst>
                <a:ext uri="{FF2B5EF4-FFF2-40B4-BE49-F238E27FC236}">
                  <a16:creationId xmlns:a16="http://schemas.microsoft.com/office/drawing/2014/main" id="{C233B8D9-31A7-E041-8BCB-FA6B9D975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44400" y="14273835"/>
              <a:ext cx="8839200" cy="889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8" tIns="45709" rIns="91418" bIns="45709">
              <a:spAutoFit/>
            </a:bodyPr>
            <a:lstStyle>
              <a:defPPr>
                <a:defRPr kern="1200" smtId="4294967295"/>
              </a:defPPr>
              <a:lvl1pPr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9pPr>
            </a:lstStyle>
            <a:p>
              <a:pPr algn="just">
                <a:lnSpc>
                  <a:spcPct val="11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Quattrocento Sans" panose="020B0502050000020003" pitchFamily="34" charset="0"/>
                  <a:cs typeface="Arial" panose="020B0604020202020204" pitchFamily="34" charset="0"/>
                </a:rPr>
                <a:t>A probe startled each tadpole into swimming, simulating a predator attack. Trials were video recorded from above.</a:t>
              </a:r>
            </a:p>
          </p:txBody>
        </p:sp>
        <p:sp>
          <p:nvSpPr>
            <p:cNvPr id="56" name="TextBox 19">
              <a:extLst>
                <a:ext uri="{FF2B5EF4-FFF2-40B4-BE49-F238E27FC236}">
                  <a16:creationId xmlns:a16="http://schemas.microsoft.com/office/drawing/2014/main" id="{983E80AE-7274-DD4D-BF70-66749A845E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6805" y="14426968"/>
              <a:ext cx="880945" cy="679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8" tIns="45709" rIns="91418" bIns="45709">
              <a:spAutoFit/>
            </a:bodyPr>
            <a:lstStyle>
              <a:defPPr>
                <a:defRPr kern="1200" smtId="4294967295"/>
              </a:defPPr>
              <a:lvl1pPr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9pPr>
            </a:lstStyle>
            <a:p>
              <a:pPr algn="just">
                <a:lnSpc>
                  <a:spcPct val="110000"/>
                </a:lnSpc>
              </a:pPr>
              <a:r>
                <a:rPr lang="en-US" sz="3600" b="1" dirty="0">
                  <a:solidFill>
                    <a:schemeClr val="bg1"/>
                  </a:solidFill>
                  <a:latin typeface="Quattrocento Sans" panose="020B0502050000020003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49EC1AC-4792-6442-B94B-317E41F34A56}"/>
              </a:ext>
            </a:extLst>
          </p:cNvPr>
          <p:cNvGrpSpPr/>
          <p:nvPr/>
        </p:nvGrpSpPr>
        <p:grpSpPr>
          <a:xfrm>
            <a:off x="11566661" y="22612798"/>
            <a:ext cx="9887627" cy="7257602"/>
            <a:chOff x="11566661" y="15849600"/>
            <a:chExt cx="9887627" cy="725760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ED87208-7829-1445-B7EC-214B2A457465}"/>
                </a:ext>
              </a:extLst>
            </p:cNvPr>
            <p:cNvGrpSpPr/>
            <p:nvPr/>
          </p:nvGrpSpPr>
          <p:grpSpPr>
            <a:xfrm>
              <a:off x="11566661" y="15849600"/>
              <a:ext cx="9887627" cy="7257602"/>
              <a:chOff x="22027713" y="16496046"/>
              <a:chExt cx="9887627" cy="725760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2733062-2FB2-2147-82BA-4F4D1A308625}"/>
                  </a:ext>
                </a:extLst>
              </p:cNvPr>
              <p:cNvSpPr/>
              <p:nvPr/>
            </p:nvSpPr>
            <p:spPr>
              <a:xfrm>
                <a:off x="22027713" y="16496046"/>
                <a:ext cx="9887627" cy="7257602"/>
              </a:xfrm>
              <a:prstGeom prst="rect">
                <a:avLst/>
              </a:prstGeom>
              <a:solidFill>
                <a:srgbClr val="0030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F1616FF-0E60-A445-AD79-5A85EBCA8A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67857" y="16803015"/>
                <a:ext cx="9407337" cy="5801472"/>
              </a:xfrm>
              <a:prstGeom prst="rect">
                <a:avLst/>
              </a:prstGeom>
              <a:ln w="12700">
                <a:solidFill>
                  <a:schemeClr val="bg1"/>
                </a:solidFill>
              </a:ln>
            </p:spPr>
          </p:pic>
        </p:grpSp>
        <p:sp>
          <p:nvSpPr>
            <p:cNvPr id="57" name="TextBox 19">
              <a:extLst>
                <a:ext uri="{FF2B5EF4-FFF2-40B4-BE49-F238E27FC236}">
                  <a16:creationId xmlns:a16="http://schemas.microsoft.com/office/drawing/2014/main" id="{EAD472D0-B4CF-4842-AB28-8CA273590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6423" y="22180669"/>
              <a:ext cx="880945" cy="679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8" tIns="45709" rIns="91418" bIns="45709">
              <a:spAutoFit/>
            </a:bodyPr>
            <a:lstStyle>
              <a:defPPr>
                <a:defRPr kern="1200" smtId="4294967295"/>
              </a:defPPr>
              <a:lvl1pPr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9pPr>
            </a:lstStyle>
            <a:p>
              <a:pPr algn="just">
                <a:lnSpc>
                  <a:spcPct val="110000"/>
                </a:lnSpc>
              </a:pPr>
              <a:r>
                <a:rPr lang="en-US" sz="3600" b="1" dirty="0">
                  <a:solidFill>
                    <a:schemeClr val="bg1"/>
                  </a:solidFill>
                  <a:latin typeface="Quattrocento Sans" panose="020B0502050000020003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58" name="TextBox 19">
              <a:extLst>
                <a:ext uri="{FF2B5EF4-FFF2-40B4-BE49-F238E27FC236}">
                  <a16:creationId xmlns:a16="http://schemas.microsoft.com/office/drawing/2014/main" id="{82C871D6-11D3-1347-9B6D-4810679B4B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25350" y="22069037"/>
              <a:ext cx="8839200" cy="889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8" tIns="45709" rIns="91418" bIns="45709">
              <a:spAutoFit/>
            </a:bodyPr>
            <a:lstStyle>
              <a:defPPr>
                <a:defRPr kern="1200" smtId="4294967295"/>
              </a:defPPr>
              <a:lvl1pPr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9pPr>
            </a:lstStyle>
            <a:p>
              <a:pPr algn="just">
                <a:lnSpc>
                  <a:spcPct val="11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Quattrocento Sans" panose="020B0502050000020003" pitchFamily="34" charset="0"/>
                  <a:cs typeface="Arial" panose="020B0604020202020204" pitchFamily="34" charset="0"/>
                </a:rPr>
                <a:t>A custom-built MATLAB algorithm tracked the tadpole’s position in each frame of the video.</a:t>
              </a:r>
            </a:p>
          </p:txBody>
        </p:sp>
      </p:grpSp>
      <p:sp>
        <p:nvSpPr>
          <p:cNvPr id="59" name="TextBox 19">
            <a:extLst>
              <a:ext uri="{FF2B5EF4-FFF2-40B4-BE49-F238E27FC236}">
                <a16:creationId xmlns:a16="http://schemas.microsoft.com/office/drawing/2014/main" id="{35630629-AF40-5B4F-B90E-6FB36CE03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6795" y="13593630"/>
            <a:ext cx="880945" cy="679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3600" b="1" dirty="0">
                <a:solidFill>
                  <a:schemeClr val="bg1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0" name="TextBox 19">
            <a:extLst>
              <a:ext uri="{FF2B5EF4-FFF2-40B4-BE49-F238E27FC236}">
                <a16:creationId xmlns:a16="http://schemas.microsoft.com/office/drawing/2014/main" id="{8D0C1935-27DA-BB4F-A872-00F490F34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7267" y="13512557"/>
            <a:ext cx="8839200" cy="889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Frame-by-frame coordinates were combined to visualize the tadpole’s path in each of several trials.</a:t>
            </a:r>
          </a:p>
        </p:txBody>
      </p:sp>
      <p:sp>
        <p:nvSpPr>
          <p:cNvPr id="61" name="TextBox 19">
            <a:extLst>
              <a:ext uri="{FF2B5EF4-FFF2-40B4-BE49-F238E27FC236}">
                <a16:creationId xmlns:a16="http://schemas.microsoft.com/office/drawing/2014/main" id="{CA96570D-4889-6848-BC70-9E1741B46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6794" y="21342469"/>
            <a:ext cx="880945" cy="679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3600" b="1" dirty="0">
                <a:solidFill>
                  <a:schemeClr val="bg1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62" name="TextBox 19">
            <a:extLst>
              <a:ext uri="{FF2B5EF4-FFF2-40B4-BE49-F238E27FC236}">
                <a16:creationId xmlns:a16="http://schemas.microsoft.com/office/drawing/2014/main" id="{84CEC42E-C5CB-044C-8A4A-6FB1E3B7E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16832" y="21018560"/>
            <a:ext cx="8839200" cy="129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Speeds were calculated for each burst and visualized as a function of time during the first half second of the burst. To reduce noise, a moving average function was applied to the speed data.</a:t>
            </a:r>
          </a:p>
        </p:txBody>
      </p:sp>
      <p:sp>
        <p:nvSpPr>
          <p:cNvPr id="63" name="TextBox 19">
            <a:extLst>
              <a:ext uri="{FF2B5EF4-FFF2-40B4-BE49-F238E27FC236}">
                <a16:creationId xmlns:a16="http://schemas.microsoft.com/office/drawing/2014/main" id="{30137E1B-C7DD-E544-94E7-C7ACC8E5C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6794" y="29114869"/>
            <a:ext cx="880945" cy="679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3600" b="1" dirty="0">
                <a:solidFill>
                  <a:schemeClr val="bg1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64" name="TextBox 19">
            <a:extLst>
              <a:ext uri="{FF2B5EF4-FFF2-40B4-BE49-F238E27FC236}">
                <a16:creationId xmlns:a16="http://schemas.microsoft.com/office/drawing/2014/main" id="{9E37A9CE-5AA9-E849-8253-6045A6014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7267" y="29234300"/>
            <a:ext cx="8839200" cy="48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Following the burst trials, each tadpole was measured and staged.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DCFE569C-0C6B-F740-8EEB-6C0D7C93C8B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25"/>
          <a:stretch/>
        </p:blipFill>
        <p:spPr>
          <a:xfrm>
            <a:off x="33033988" y="14608836"/>
            <a:ext cx="10083592" cy="5998973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347AE9ED-BBC0-8047-8BA7-9AE4D278C079}"/>
              </a:ext>
            </a:extLst>
          </p:cNvPr>
          <p:cNvGrpSpPr/>
          <p:nvPr/>
        </p:nvGrpSpPr>
        <p:grpSpPr>
          <a:xfrm>
            <a:off x="884269" y="13218135"/>
            <a:ext cx="9887627" cy="6593865"/>
            <a:chOff x="884608" y="23279516"/>
            <a:chExt cx="9887627" cy="659386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0A86735-24D7-6D4E-90C0-4E67D5486F2F}"/>
                </a:ext>
              </a:extLst>
            </p:cNvPr>
            <p:cNvGrpSpPr/>
            <p:nvPr/>
          </p:nvGrpSpPr>
          <p:grpSpPr>
            <a:xfrm>
              <a:off x="884608" y="23279516"/>
              <a:ext cx="9887627" cy="6593865"/>
              <a:chOff x="674706" y="18053495"/>
              <a:chExt cx="9887627" cy="659386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A3EC8C2-8C0B-8845-9F7A-84B6DEC1D257}"/>
                  </a:ext>
                </a:extLst>
              </p:cNvPr>
              <p:cNvSpPr/>
              <p:nvPr/>
            </p:nvSpPr>
            <p:spPr>
              <a:xfrm>
                <a:off x="674706" y="18053495"/>
                <a:ext cx="9887627" cy="6593865"/>
              </a:xfrm>
              <a:prstGeom prst="rect">
                <a:avLst/>
              </a:prstGeom>
              <a:solidFill>
                <a:srgbClr val="0F8E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0DFA03A-C7AA-864A-A0C2-9B258CF91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0206" y="18253616"/>
                <a:ext cx="9329355" cy="5247763"/>
              </a:xfrm>
              <a:prstGeom prst="rect">
                <a:avLst/>
              </a:prstGeom>
              <a:ln w="12700">
                <a:solidFill>
                  <a:schemeClr val="bg1"/>
                </a:solidFill>
              </a:ln>
            </p:spPr>
          </p:pic>
        </p:grpSp>
        <p:sp>
          <p:nvSpPr>
            <p:cNvPr id="72" name="TextBox 19">
              <a:extLst>
                <a:ext uri="{FF2B5EF4-FFF2-40B4-BE49-F238E27FC236}">
                  <a16:creationId xmlns:a16="http://schemas.microsoft.com/office/drawing/2014/main" id="{406CB8D5-D5E6-9849-89C6-252E3D6308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4707" y="28803600"/>
              <a:ext cx="9354755" cy="889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8" tIns="45709" rIns="91418" bIns="45709">
              <a:spAutoFit/>
            </a:bodyPr>
            <a:lstStyle>
              <a:defPPr>
                <a:defRPr kern="1200" smtId="4294967295"/>
              </a:defPPr>
              <a:lvl1pPr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9pPr>
            </a:lstStyle>
            <a:p>
              <a:pPr algn="just">
                <a:lnSpc>
                  <a:spcPct val="11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Quattrocento Sans" panose="020B0502050000020003" pitchFamily="34" charset="0"/>
                  <a:cs typeface="Arial" panose="020B0604020202020204" pitchFamily="34" charset="0"/>
                </a:rPr>
                <a:t>An ephemeral pond in Yale Myers Forest. Wood frog development is constrained on one end by spring ice melt. Photo from the Skelly Lab.</a:t>
              </a:r>
            </a:p>
          </p:txBody>
        </p:sp>
      </p:grpSp>
      <p:sp>
        <p:nvSpPr>
          <p:cNvPr id="79" name="TextBox 19">
            <a:extLst>
              <a:ext uri="{FF2B5EF4-FFF2-40B4-BE49-F238E27FC236}">
                <a16:creationId xmlns:a16="http://schemas.microsoft.com/office/drawing/2014/main" id="{31996413-8935-AF4F-BC98-80AEA24EE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3542" y="20726400"/>
            <a:ext cx="9957825" cy="5306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342900" indent="-342900" algn="just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Developmental rate had a different relationship to burst speed for each temperature treatment</a:t>
            </a:r>
          </a:p>
          <a:p>
            <a:pPr marL="342900" indent="-342900" algn="just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No evidence that rapid development correlates with slower swimming. In fact, the </a:t>
            </a:r>
            <a:r>
              <a:rPr lang="en-US" sz="2400" b="1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low</a:t>
            </a: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temperature group showed the opposite trend.</a:t>
            </a:r>
          </a:p>
          <a:p>
            <a:pPr marL="342900" indent="-342900" algn="just">
              <a:lnSpc>
                <a:spcPct val="110000"/>
              </a:lnSpc>
              <a:spcAft>
                <a:spcPts val="180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No clear differences across ponds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Next steps:</a:t>
            </a:r>
          </a:p>
          <a:p>
            <a:pPr marL="342900" indent="-342900" algn="just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Mixed models to incorporate nested random effects</a:t>
            </a:r>
          </a:p>
          <a:p>
            <a:pPr marL="342900" indent="-342900" algn="just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Incorporate morphological data: what </a:t>
            </a:r>
            <a:r>
              <a:rPr lang="en-US" sz="2400" i="1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does</a:t>
            </a: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explain variation in burst speeds?</a:t>
            </a:r>
          </a:p>
          <a:p>
            <a:pPr marL="342900" indent="-342900" algn="just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Other metrics: trajectory characteristics, max. instead of average speed</a:t>
            </a:r>
          </a:p>
          <a:p>
            <a:pPr marL="342900" indent="-342900" algn="just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Relationship of burst speed to metabolism?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EAF5A0A-4BEB-3B4B-A559-CD7B9EB4F7D6}"/>
              </a:ext>
            </a:extLst>
          </p:cNvPr>
          <p:cNvSpPr/>
          <p:nvPr/>
        </p:nvSpPr>
        <p:spPr>
          <a:xfrm>
            <a:off x="11566659" y="7975084"/>
            <a:ext cx="9887627" cy="6387719"/>
          </a:xfrm>
          <a:prstGeom prst="rect">
            <a:avLst/>
          </a:prstGeom>
          <a:solidFill>
            <a:srgbClr val="003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F068D32-0D9B-3546-A95A-7ACB8C89B5F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34"/>
          <a:stretch/>
        </p:blipFill>
        <p:spPr>
          <a:xfrm>
            <a:off x="11806423" y="8263637"/>
            <a:ext cx="4530022" cy="4365916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BCD170F-9981-744E-B158-ECDC6A06CAE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6543" y="8248068"/>
            <a:ext cx="4597998" cy="4365915"/>
          </a:xfrm>
          <a:prstGeom prst="rect">
            <a:avLst/>
          </a:prstGeom>
        </p:spPr>
      </p:pic>
      <p:sp>
        <p:nvSpPr>
          <p:cNvPr id="91" name="TextBox 19">
            <a:extLst>
              <a:ext uri="{FF2B5EF4-FFF2-40B4-BE49-F238E27FC236}">
                <a16:creationId xmlns:a16="http://schemas.microsoft.com/office/drawing/2014/main" id="{28B48947-DEBF-5F47-9756-54F7E2E14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06423" y="13120763"/>
            <a:ext cx="880945" cy="679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3600" b="1" dirty="0">
                <a:solidFill>
                  <a:schemeClr val="bg1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2" name="TextBox 19">
            <a:extLst>
              <a:ext uri="{FF2B5EF4-FFF2-40B4-BE49-F238E27FC236}">
                <a16:creationId xmlns:a16="http://schemas.microsoft.com/office/drawing/2014/main" id="{25424A14-0A72-BE4D-8708-304669FE4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46895" y="12858789"/>
            <a:ext cx="8839200" cy="129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Eggs were collected from several ponds in Yale Myers Forest and reared at high and low temperature treatments. For comparison, wild-raised tadpoles from the same ponds were also tested.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C84BF6B-CFBD-2C4E-9C40-366C39C72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3083" y="28453162"/>
            <a:ext cx="3178117" cy="156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/>
            <a:r>
              <a:rPr lang="en-US" sz="2400" b="1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Thanks:</a:t>
            </a:r>
          </a:p>
          <a:p>
            <a:pPr algn="just"/>
            <a:r>
              <a:rPr lang="en-US" sz="24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    Adriana Rubinstein</a:t>
            </a:r>
          </a:p>
          <a:p>
            <a:pPr algn="just"/>
            <a:r>
              <a:rPr lang="en-US" sz="24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    Simon Stump</a:t>
            </a:r>
          </a:p>
          <a:p>
            <a:pPr algn="just"/>
            <a:r>
              <a:rPr lang="en-US" sz="24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    Kirby Broderick</a:t>
            </a:r>
          </a:p>
        </p:txBody>
      </p:sp>
      <p:sp>
        <p:nvSpPr>
          <p:cNvPr id="65" name="TextBox 19">
            <a:extLst>
              <a:ext uri="{FF2B5EF4-FFF2-40B4-BE49-F238E27FC236}">
                <a16:creationId xmlns:a16="http://schemas.microsoft.com/office/drawing/2014/main" id="{22B096D4-B1C7-6F45-AD30-D6B263548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533" y="20010510"/>
            <a:ext cx="9957825" cy="5897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342900" indent="-342900" algn="just">
              <a:lnSpc>
                <a:spcPct val="110000"/>
              </a:lnSpc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Why wouldn’t it be </a:t>
            </a:r>
            <a:r>
              <a:rPr lang="en-US" sz="2400" b="1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good</a:t>
            </a: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to develop quickly and get a head start?</a:t>
            </a:r>
          </a:p>
          <a:p>
            <a:pPr marL="342900" indent="-342900" algn="just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Organisms that grow and develop quickly may have to </a:t>
            </a:r>
            <a:r>
              <a:rPr lang="en-US" sz="2400" b="1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compromise</a:t>
            </a: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other traits.</a:t>
            </a:r>
          </a:p>
          <a:p>
            <a:pPr marL="2221098" lvl="1" indent="-342900" algn="just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Silverside fish: </a:t>
            </a:r>
            <a:r>
              <a:rPr lang="en-US" sz="2400" b="1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reduced</a:t>
            </a: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swimming performance and metabolic capacity (Arnott </a:t>
            </a:r>
            <a:r>
              <a:rPr lang="en-US" sz="2400" i="1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et al.</a:t>
            </a: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2006).</a:t>
            </a:r>
          </a:p>
          <a:p>
            <a:pPr marL="2221098" lvl="1" indent="-342900" algn="just">
              <a:lnSpc>
                <a:spcPct val="110000"/>
              </a:lnSpc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Toad tadpoles: </a:t>
            </a:r>
            <a:r>
              <a:rPr lang="en-US" sz="2400" b="1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slower</a:t>
            </a: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burst swimming (Arendt 2003).</a:t>
            </a:r>
          </a:p>
          <a:p>
            <a:pPr marL="342900" indent="-342900" algn="just">
              <a:lnSpc>
                <a:spcPct val="110000"/>
              </a:lnSpc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A pilot study in the Skelly lab last year suggests that wood frogs might also display this </a:t>
            </a:r>
            <a:r>
              <a:rPr lang="en-US" sz="2400" b="1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trade-off</a:t>
            </a: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 algn="just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Trade-offs at the </a:t>
            </a:r>
            <a:r>
              <a:rPr lang="en-US" sz="2400" b="1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genetic</a:t>
            </a: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level, or as a result of </a:t>
            </a:r>
            <a:r>
              <a:rPr lang="en-US" sz="2400" b="1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phenotypic plasticity</a:t>
            </a: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?</a:t>
            </a:r>
          </a:p>
          <a:p>
            <a:pPr marL="2221098" lvl="1" indent="-342900" algn="just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Tested tadpoles from a variety of ponds of different temperatures to find effects of </a:t>
            </a:r>
            <a:r>
              <a:rPr lang="en-US" sz="2400" b="1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intrinsic</a:t>
            </a: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 growth rate.</a:t>
            </a:r>
          </a:p>
          <a:p>
            <a:pPr marL="2221098" lvl="1" indent="-342900" algn="just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Lab-reared tadpoles under two different temperature regimes to test </a:t>
            </a:r>
            <a:r>
              <a:rPr lang="en-US" sz="2400" b="1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plasticity.</a:t>
            </a:r>
            <a:endParaRPr lang="en-US" sz="2400" dirty="0">
              <a:solidFill>
                <a:srgbClr val="00306D"/>
              </a:solidFill>
              <a:latin typeface="Quattrocento Sans" panose="020B0502050000020003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19">
            <a:extLst>
              <a:ext uri="{FF2B5EF4-FFF2-40B4-BE49-F238E27FC236}">
                <a16:creationId xmlns:a16="http://schemas.microsoft.com/office/drawing/2014/main" id="{1595C7B4-6D72-5E47-A230-8119CC365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269" y="28138858"/>
            <a:ext cx="9957825" cy="177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2800" b="1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Significance: </a:t>
            </a:r>
          </a:p>
          <a:p>
            <a:pPr marL="342900" indent="-342900" algn="just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Will faster development push wood frogs to their physiological limits?</a:t>
            </a:r>
          </a:p>
          <a:p>
            <a:pPr marL="342900" indent="-342900" algn="just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Studying wood frogs can help us understand how </a:t>
            </a:r>
            <a:r>
              <a:rPr lang="en-US" sz="2400" b="1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amphibians</a:t>
            </a:r>
            <a:r>
              <a:rPr lang="en-US" sz="2400" dirty="0">
                <a:solidFill>
                  <a:srgbClr val="00306D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, more generally, might evolve in response to new and continuing pressures.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655BA7-3A50-1D41-9273-2FD445A75FC8}"/>
              </a:ext>
            </a:extLst>
          </p:cNvPr>
          <p:cNvGrpSpPr/>
          <p:nvPr/>
        </p:nvGrpSpPr>
        <p:grpSpPr>
          <a:xfrm>
            <a:off x="884269" y="26017062"/>
            <a:ext cx="9887627" cy="1872138"/>
            <a:chOff x="1018365" y="25463836"/>
            <a:chExt cx="9887627" cy="1872138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D1903BB-5FFF-B14D-B4D5-92FEAFCA5172}"/>
                </a:ext>
              </a:extLst>
            </p:cNvPr>
            <p:cNvSpPr/>
            <p:nvPr/>
          </p:nvSpPr>
          <p:spPr>
            <a:xfrm>
              <a:off x="1018365" y="25463836"/>
              <a:ext cx="9887627" cy="1872138"/>
            </a:xfrm>
            <a:prstGeom prst="rect">
              <a:avLst/>
            </a:prstGeom>
            <a:solidFill>
              <a:srgbClr val="0F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extBox 19">
              <a:extLst>
                <a:ext uri="{FF2B5EF4-FFF2-40B4-BE49-F238E27FC236}">
                  <a16:creationId xmlns:a16="http://schemas.microsoft.com/office/drawing/2014/main" id="{E60EA9A5-8EE7-D247-AFA0-1EA479778F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6904" y="25717934"/>
              <a:ext cx="9430547" cy="1363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18" tIns="45709" rIns="91418" bIns="45709">
              <a:spAutoFit/>
            </a:bodyPr>
            <a:lstStyle>
              <a:defPPr>
                <a:defRPr kern="1200" smtId="4294967295"/>
              </a:defPPr>
              <a:lvl1pPr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1pPr>
              <a:lvl2pPr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/>
                  <a:ea typeface="ＭＳ Ｐゴシック" pitchFamily="-106" charset="-128"/>
                </a:defRPr>
              </a:lvl9pPr>
            </a:lstStyle>
            <a:p>
              <a:pPr algn="just">
                <a:lnSpc>
                  <a:spcPct val="11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Quattrocento Sans" panose="020B0502050000020003" pitchFamily="34" charset="0"/>
                  <a:cs typeface="Arial" panose="020B0604020202020204" pitchFamily="34" charset="0"/>
                </a:rPr>
                <a:t>Hypothesis: </a:t>
              </a:r>
              <a:r>
                <a:rPr lang="en-US" sz="2400" dirty="0">
                  <a:solidFill>
                    <a:schemeClr val="bg1"/>
                  </a:solidFill>
                  <a:latin typeface="Quattrocento Sans" panose="020B0502050000020003" pitchFamily="34" charset="0"/>
                  <a:cs typeface="Arial" panose="020B0604020202020204" pitchFamily="34" charset="0"/>
                </a:rPr>
                <a:t>If there is a tradeoff between developmental rate and swimming performance, then slower-developing tadpoles should have faster </a:t>
              </a:r>
              <a:r>
                <a:rPr lang="en-US" sz="2400" b="1" dirty="0">
                  <a:solidFill>
                    <a:schemeClr val="bg1"/>
                  </a:solidFill>
                  <a:latin typeface="Quattrocento Sans" panose="020B0502050000020003" pitchFamily="34" charset="0"/>
                  <a:cs typeface="Arial" panose="020B0604020202020204" pitchFamily="34" charset="0"/>
                </a:rPr>
                <a:t>burst speeds </a:t>
              </a:r>
              <a:r>
                <a:rPr lang="en-US" sz="2400" dirty="0">
                  <a:solidFill>
                    <a:schemeClr val="bg1"/>
                  </a:solidFill>
                  <a:latin typeface="Quattrocento Sans" panose="020B0502050000020003" pitchFamily="34" charset="0"/>
                  <a:cs typeface="Arial" panose="020B0604020202020204" pitchFamily="34" charset="0"/>
                </a:rPr>
                <a:t>than those with more rapid development.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E025A32-34BF-1F4C-8DC4-9BE4FC8E4570}"/>
              </a:ext>
            </a:extLst>
          </p:cNvPr>
          <p:cNvSpPr txBox="1"/>
          <p:nvPr/>
        </p:nvSpPr>
        <p:spPr>
          <a:xfrm>
            <a:off x="40181272" y="14404812"/>
            <a:ext cx="2920095" cy="48372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Burst speed by pond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99DD25E-C6D5-0445-856B-C4FCEE26B205}"/>
              </a:ext>
            </a:extLst>
          </p:cNvPr>
          <p:cNvSpPr txBox="1"/>
          <p:nvPr/>
        </p:nvSpPr>
        <p:spPr>
          <a:xfrm>
            <a:off x="38404800" y="8077200"/>
            <a:ext cx="4724400" cy="483722"/>
          </a:xfrm>
          <a:prstGeom prst="rect">
            <a:avLst/>
          </a:prstGeom>
          <a:solidFill>
            <a:schemeClr val="bg1"/>
          </a:solidFill>
        </p:spPr>
        <p:txBody>
          <a:bodyPr wrap="square" lIns="0" rtlCol="0">
            <a:spAutoFit/>
          </a:bodyPr>
          <a:lstStyle/>
          <a:p>
            <a:pPr algn="r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tx2"/>
                </a:solidFill>
                <a:latin typeface="Quattrocento Sans" panose="020B0502050000020003" pitchFamily="34" charset="0"/>
                <a:cs typeface="Arial" panose="020B0604020202020204" pitchFamily="34" charset="0"/>
              </a:rPr>
              <a:t>Burst speed by developmental rate</a:t>
            </a:r>
          </a:p>
        </p:txBody>
      </p:sp>
    </p:spTree>
    <p:extLst>
      <p:ext uri="{BB962C8B-B14F-4D97-AF65-F5344CB8AC3E}">
        <p14:creationId xmlns:p14="http://schemas.microsoft.com/office/powerpoint/2010/main" val="403887106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concludingcider|09-2018"/>
</p:tagLst>
</file>

<file path=ppt/theme/theme1.xml><?xml version="1.0" encoding="utf-8"?>
<a:theme xmlns:a="http://schemas.openxmlformats.org/drawingml/2006/main" name="Office Theme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2522</TotalTime>
  <Words>704</Words>
  <Application>Microsoft Macintosh PowerPoint</Application>
  <PresentationFormat>Custom</PresentationFormat>
  <Paragraphs>59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Quattrocento</vt:lpstr>
      <vt:lpstr>Calibri</vt:lpstr>
      <vt:lpstr>Arial</vt:lpstr>
      <vt:lpstr>Wingdings</vt:lpstr>
      <vt:lpstr>Quattrocento Sans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for a scientific poster</dc:title>
  <dc:subject>Template For Scientific Poster Presentation</dc:subject>
  <dc:creator>Graphicsland/MakeSigns.com</dc:creator>
  <cp:keywords>scientific, research, template, custom, poster, presentation, symposium, printing, powerpoint, create, design, example, sample, download</cp:keywords>
  <dc:description>Download our scientific poster templates at no cost to you and get one step closer to making a great research poster.</dc:description>
  <cp:lastModifiedBy>Kaija Gahm</cp:lastModifiedBy>
  <cp:revision>40</cp:revision>
  <cp:lastPrinted>2019-09-25T15:00:57Z</cp:lastPrinted>
  <dcterms:modified xsi:type="dcterms:W3CDTF">2019-09-25T15:10:13Z</dcterms:modified>
  <cp:category>science research poster</cp:category>
</cp:coreProperties>
</file>